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1"/>
  </p:notesMasterIdLst>
  <p:handoutMasterIdLst>
    <p:handoutMasterId r:id="rId32"/>
  </p:handoutMasterIdLst>
  <p:sldIdLst>
    <p:sldId id="256" r:id="rId3"/>
    <p:sldId id="257" r:id="rId4"/>
    <p:sldId id="279" r:id="rId5"/>
    <p:sldId id="287" r:id="rId6"/>
    <p:sldId id="269" r:id="rId7"/>
    <p:sldId id="288" r:id="rId8"/>
    <p:sldId id="274" r:id="rId9"/>
    <p:sldId id="289" r:id="rId10"/>
    <p:sldId id="290" r:id="rId11"/>
    <p:sldId id="291" r:id="rId12"/>
    <p:sldId id="292" r:id="rId13"/>
    <p:sldId id="293" r:id="rId14"/>
    <p:sldId id="297" r:id="rId15"/>
    <p:sldId id="298" r:id="rId16"/>
    <p:sldId id="299" r:id="rId17"/>
    <p:sldId id="270" r:id="rId18"/>
    <p:sldId id="259" r:id="rId19"/>
    <p:sldId id="271" r:id="rId20"/>
    <p:sldId id="295" r:id="rId21"/>
    <p:sldId id="260" r:id="rId22"/>
    <p:sldId id="261" r:id="rId23"/>
    <p:sldId id="272" r:id="rId24"/>
    <p:sldId id="267" r:id="rId25"/>
    <p:sldId id="262" r:id="rId26"/>
    <p:sldId id="263" r:id="rId27"/>
    <p:sldId id="265" r:id="rId28"/>
    <p:sldId id="266" r:id="rId29"/>
    <p:sldId id="294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84" autoAdjust="0"/>
  </p:normalViewPr>
  <p:slideViewPr>
    <p:cSldViewPr>
      <p:cViewPr>
        <p:scale>
          <a:sx n="70" d="100"/>
          <a:sy n="70" d="100"/>
        </p:scale>
        <p:origin x="-1380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73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1E026-9C55-4E7F-9214-3C68D54BF844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A1B10-B9B9-4009-BEA6-D946E9D6CA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055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D8AF1-D72C-41A5-A4F0-8C14F2C0F80F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D5A05-BC9E-40C9-B0DB-E84940C5A1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5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D5A05-BC9E-40C9-B0DB-E84940C5A10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0704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0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1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19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2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2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777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7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90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2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05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52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578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67CEFA-0135-4186-85DA-5E384BD1364A}" type="datetimeFigureOut">
              <a:rPr lang="it-IT" smtClean="0"/>
              <a:pPr/>
              <a:t>04/04/2013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F816530-BC14-48C3-B273-4776371983C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2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1CD46-B1B7-43D1-9371-6E1B31950E3C}" type="datetimeFigureOut">
              <a:rPr lang="it-IT" smtClean="0"/>
              <a:t>04/04/2013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602DE-52B7-4F82-ADB8-11323DE56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289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.wav"/><Relationship Id="rId1" Type="http://schemas.openxmlformats.org/officeDocument/2006/relationships/video" Target="file:///C:\Users\Acer_User\Documents\DIVERSE\IRCCU\PPT%20NICHITA%20STANESCU\Toamna.wmv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7544" y="6021288"/>
            <a:ext cx="8305800" cy="504056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(</a:t>
            </a:r>
            <a:r>
              <a:rPr lang="ro-RO" dirty="0" smtClean="0">
                <a:solidFill>
                  <a:schemeClr val="tx1"/>
                </a:solidFill>
                <a:latin typeface="Arial Black" pitchFamily="34" charset="0"/>
              </a:rPr>
              <a:t>31 marzo 19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3</a:t>
            </a:r>
            <a:r>
              <a:rPr lang="ro-RO" dirty="0" smtClean="0">
                <a:solidFill>
                  <a:schemeClr val="tx1"/>
                </a:solidFill>
                <a:latin typeface="Arial Black" pitchFamily="34" charset="0"/>
              </a:rPr>
              <a:t>3 – 13 dicembre 1983)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Immagine 5" descr="images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4734589" y="261168"/>
            <a:ext cx="3200295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Nichita-stanescu_sig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859" y="4293096"/>
            <a:ext cx="7772864" cy="2088232"/>
          </a:xfrm>
          <a:prstGeom prst="rect">
            <a:avLst/>
          </a:prstGeom>
        </p:spPr>
      </p:pic>
      <p:pic>
        <p:nvPicPr>
          <p:cNvPr id="8" name="Immagine 7" descr="image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261168"/>
            <a:ext cx="3156922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0" y="0"/>
            <a:ext cx="4517136" cy="6858000"/>
          </a:xfrm>
          <a:prstGeom prst="rect">
            <a:avLst/>
          </a:prstGeom>
        </p:spPr>
        <p:txBody>
          <a:bodyPr tIns="180000" bIns="180000">
            <a:noAutofit/>
          </a:bodyPr>
          <a:lstStyle/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spectacol de neuitat acela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de-a şti,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de-a descoperi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harta universului în expansiune,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 timp ce-ţi priveşti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fotografie din copilărie!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trup al tău, vechi,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 care l-ai rătăcit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nici măcar un anunţ, dat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 litere groase,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nu-ţi oferă vreo şansă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să-l mai regăseşti.</a:t>
            </a:r>
          </a:p>
          <a:p>
            <a:pPr marL="144000"/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Îmi desfac papirusul vieţii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plin de hieroglife,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ceea ce pot comunica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acum, aici,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după o descifrare anevoioasă,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dar nu lipsită de satisfacţii,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poem închinat păcii.</a:t>
            </a:r>
          </a:p>
          <a:p>
            <a:pPr marL="144000"/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………………………………………….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626864" y="0"/>
            <a:ext cx="4517136" cy="6858000"/>
          </a:xfrm>
          <a:prstGeom prst="rect">
            <a:avLst/>
          </a:prstGeom>
        </p:spPr>
        <p:txBody>
          <a:bodyPr tIns="180000" bIns="180000">
            <a:no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uno spettacolo indimenticabile quello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 conoscere,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 scoprire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carta dell’universo in espansione,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mentre guardi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fotografia della tua infanzia!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un tuo corpo, vecchio,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hai perso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nemmeno un annuncio,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lettere cubitali,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 offre alcuna possibilità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 ritrovarlo.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Svolgo il papiro della mia vita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pieno di geroglifici,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ciò che posso comunicare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adesso, qui,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dopo una decifrazione difficile,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 non priva di soddisfazioni,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un poema dedicato alla pace.</a:t>
            </a:r>
          </a:p>
          <a:p>
            <a:pPr marL="144000"/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………………………………………….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6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0" y="0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o-RO" sz="1900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o fertilitate nemaipomenită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 pământ şi-n pietre şi în schelării,</a:t>
            </a:r>
          </a:p>
          <a:p>
            <a:pPr marL="144000"/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magnetic, timpul, clipită cu clipită,</a:t>
            </a:r>
          </a:p>
          <a:p>
            <a:pPr marL="144000"/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gândurile mi le-nalţă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 pe nişte trupuri vii.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o fertilitate nemaipomenită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 pământ şi-n pietre şi în schelării.</a:t>
            </a:r>
          </a:p>
          <a:p>
            <a:pPr marL="144000"/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Umbra de mi-aş ţine-o doar o clipă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[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pironită,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s-ar şi umple de ferigi, de bălării!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 marL="144000"/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Doar chipul tău prelung, iubito,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lasă-l aşa cum este, răzimat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între două bătăi ale inimii mele,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 între Tigru</a:t>
            </a:r>
          </a:p>
          <a:p>
            <a:pPr marL="144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Eufrat.</a:t>
            </a:r>
            <a:endParaRPr kumimoji="0" lang="ro-RO" b="1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626864" y="0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o-RO" sz="1900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C’è una fertilità straordinaria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nella terra e nelle pietre e nelle 			[costruzioni,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magnetico, il tempo, attimo dopo 			[attimo,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innalza i miei pensieri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corpi vivi.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C’è una fertilità straordinaria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nella terra e nelle pietre e nelle 			[costruzioni.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tenessi ferma soltanto per un attimo 		[la mia ombra,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riempierebbe subito di felci, di erbacce!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Solo il tuo volto allungato, amore,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lascialo così com’è, appoggiato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fra due battiti del mio cuore,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fra il Tigri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l’Eufrate.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 anchor="ctr">
            <a:norm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POETA vs LA POESIA</a:t>
            </a:r>
            <a:endParaRPr lang="it-IT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oeta vs. Poesia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2725" y="15240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6757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0" y="0"/>
            <a:ext cx="4517136" cy="6858000"/>
          </a:xfrm>
          <a:prstGeom prst="rect">
            <a:avLst/>
          </a:prstGeom>
        </p:spPr>
        <p:txBody>
          <a:bodyPr tIns="144000" bIns="0">
            <a:noAutofit/>
          </a:bodyPr>
          <a:lstStyle/>
          <a:p>
            <a:pPr algn="ctr"/>
            <a:r>
              <a:rPr lang="it-IT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POETUL CA </a:t>
            </a:r>
            <a:r>
              <a:rPr lang="ro-RO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SOLDATUL</a:t>
            </a:r>
            <a:endParaRPr lang="vi-VN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Poetul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şi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soldatul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are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viaţă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personală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Viaţa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lui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personală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praf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pulbere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ridică în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cleştii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circonvoluţiunilor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lui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sentimentele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furnicii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le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apropie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le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apropie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ochi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nd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le face una cu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propriul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său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		[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ochi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îşi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pune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urechea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burta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inelui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		[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flăm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nd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miroase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cu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nasul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lui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botul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			[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întredeschis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nd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nasul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lui şi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botul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inelui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sunt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totuna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căldurile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groaznice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îşi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face v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nt cu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aripile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păsărilor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 care tot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sperie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să le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facă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		[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zboare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685524" y="-11373"/>
            <a:ext cx="4517136" cy="6858000"/>
          </a:xfrm>
          <a:prstGeom prst="rect">
            <a:avLst/>
          </a:prstGeom>
        </p:spPr>
        <p:txBody>
          <a:bodyPr tIns="144000" bIns="0">
            <a:noAutofit/>
          </a:bodyPr>
          <a:lstStyle/>
          <a:p>
            <a:pPr algn="ctr"/>
            <a:r>
              <a:rPr lang="it-IT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POETUL CA </a:t>
            </a:r>
            <a:r>
              <a:rPr lang="ro-RO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SOLDATUL</a:t>
            </a:r>
            <a:endParaRPr lang="vi-VN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poeta come il soldato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 ha una vita personale.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sua vita è ridotta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 polvere.</a:t>
            </a: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Egli solleva nella morsa delle sue 		[circonvoluzioni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sentimenti della formica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li avvicina, li avvicina all’occhio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inché diventano tutt’uno con il suo 		[occhio.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Egli mette l’orecchio sulla pancia del 		[cane affamato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gli annusa il muso socchiuso 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finché il suo naso e il muso del cane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ono tutt’uno.</a:t>
            </a: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Durante la calura tremenda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fa vento con le ali degli uccelli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 sempre lui spaventa per farli volare 		[via.</a:t>
            </a: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51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0" y="0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0" y="0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Să nu-l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credeţi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nd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nge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Niciodată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lacrima lui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lacrima lui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stors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lucrurile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lacrimi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cu lacrima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lucrurilor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Poetul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timpul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repede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mai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încet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mincinos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mai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adevărat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Feriţi-vă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să-i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spuneţi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ceva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poetului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feriţi-vă să-i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spuneţi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un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lucru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		[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adevărat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Dar şi mai şi, feriţi-vă să-i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spuneţi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un 		[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lucru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simţit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Imediat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să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spună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l-a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zis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o să-l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spună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într-aşa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înc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 şi voi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să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ziceţi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într-adevăr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 l-a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zis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Dar mai ales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vă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conjur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puneţi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poet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Nu, nu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puneţi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niciodată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poet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dirty="0" smtClean="0">
                <a:latin typeface="Arial" pitchFamily="34" charset="0"/>
                <a:cs typeface="Arial" pitchFamily="34" charset="0"/>
              </a:rPr>
              <a:t> 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4517136" y="0"/>
            <a:ext cx="46695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 credete al poeta quando piange.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sua lacrima non è mai la sua lacrima.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Egli ha spremuto le lacrime dalle cose.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Egli piange con la lacrima delle cose.</a:t>
            </a: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poeta è come il tempo.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Più veloce o più lento,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Più bugiardo o più vero.</a:t>
            </a: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Guardatevi dal dire qualcosa al poeta.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Soprattutto guardatevi dal dirgli una 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[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cosa vera.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ancor di più, guardatevi dal dirgli una 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[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cosa sensata.</a:t>
            </a: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Subito dirà che è stato lui a dirla,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lo dirà in modo tale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 anche voi direte che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stato proprio lui a dirla.</a:t>
            </a: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 soprattutto vi supplico,</a:t>
            </a:r>
          </a:p>
          <a:p>
            <a:r>
              <a:rPr lang="ro-R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 mettete la mano sul poeta!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No, non mettete mai la mano sul poeta!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43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0" y="0"/>
            <a:ext cx="4644008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...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numai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atunci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nd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voastră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subţire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raza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ș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numai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aşa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voastră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putea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să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treacă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Altfel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ea nu va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trece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degetele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voastre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vor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răm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 pe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tot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va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acela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 se va lăuda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are mai multe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degete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decât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voi.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voi veţi fi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obligaţi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să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spuneţi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da,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într-adevăr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are mai multe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degete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...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Dar e mai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bine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dacă-mi daţi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crezare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mai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bine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să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puneţi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niciodată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...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nici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nu merită să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puneţi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</a:t>
            </a:r>
            <a:r>
              <a:rPr lang="ro-R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...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Poetul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şi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soldatul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are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viaţă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personală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 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644008" y="27384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... 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non quando la vostra mano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ia sottile come un raggio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perch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solo cos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ì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la vostra mano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[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potrebbe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passare attraverso di lui.</a:t>
            </a: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Altrimenti essa non passerà attraverso 		[di lui,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le vostre dita resteranno su di lui,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sarà sempre lui quello che si vanterà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 avere molte più dita di lui.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voi sarete obbligati a dire di sì,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veramente egli ha molte più dita…</a:t>
            </a: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 è meglio, se vi fidate di me,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Sarebbe meglio che non metteste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 la mano sul poeta.</a:t>
            </a:r>
          </a:p>
          <a:p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 E non vale nemmeno la pena che 	[mettiate la mano su di lui…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poeta come il soldato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 ha una vita personale.</a:t>
            </a:r>
          </a:p>
          <a:p>
            <a:r>
              <a:rPr lang="it-IT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8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0665179-stampa-del-pied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47664" y="1412776"/>
            <a:ext cx="8031009" cy="5688632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0" y="0"/>
            <a:ext cx="9144000" cy="6858000"/>
          </a:xfrm>
        </p:spPr>
        <p:txBody>
          <a:bodyPr wrap="none" lIns="360000" anchor="t">
            <a:noAutofit/>
          </a:bodyPr>
          <a:lstStyle/>
          <a:p>
            <a:pPr>
              <a:buNone/>
            </a:pPr>
            <a:r>
              <a:rPr lang="ro-RO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			</a:t>
            </a:r>
            <a:r>
              <a:rPr lang="it-IT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</a:t>
            </a:r>
          </a:p>
          <a:p>
            <a:pPr>
              <a:buNone/>
            </a:pPr>
            <a:r>
              <a:rPr lang="it-IT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			         POEM</a:t>
            </a: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         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Spune-mi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dacă te-aş prinde-ntr-o zi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          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ţi-aş săruta talpa piciorului,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          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nu-i aşa că ai şchiopăta puţin, după aceea,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          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teamă să nu-mi striveşti sărutul?...</a:t>
            </a:r>
          </a:p>
          <a:p>
            <a:pPr marL="0" indent="0">
              <a:spcBef>
                <a:spcPts val="0"/>
              </a:spcBef>
              <a:buNone/>
            </a:pPr>
            <a:endParaRPr lang="ro-R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o-R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         </a:t>
            </a:r>
            <a:endParaRPr lang="ro-RO" sz="2000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o-RO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        POEMA</a:t>
            </a:r>
            <a:endParaRPr lang="it-IT" sz="2000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o-R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Dimmi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se un </a:t>
            </a:r>
            <a:r>
              <a:rPr lang="ro-R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giorno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ti </a:t>
            </a:r>
            <a:r>
              <a:rPr lang="ro-R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prendessi</a:t>
            </a:r>
            <a:endParaRPr lang="ro-R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ti </a:t>
            </a:r>
            <a:r>
              <a:rPr lang="ro-R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baciassi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la </a:t>
            </a:r>
            <a:r>
              <a:rPr lang="ro-R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pianta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del </a:t>
            </a:r>
            <a:r>
              <a:rPr lang="ro-R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piede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vero che dopo zoppicheresti un po’,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er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paura di schiacciare il mio bacio?...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27984" y="548680"/>
            <a:ext cx="4716016" cy="630932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19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</a:t>
            </a:r>
            <a:r>
              <a:rPr lang="vi-VN" sz="19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it-IT" sz="19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OZIONE AUTUNNALE</a:t>
            </a:r>
            <a:r>
              <a:rPr lang="vi-VN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vi-VN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vi-VN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arrivato l’autunno, copri il mio cuore 		         [con qualcosa,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l’ombra di un albero o meglio con 		         [la tua ombra.</a:t>
            </a:r>
          </a:p>
          <a:p>
            <a:pPr marL="0" indent="0">
              <a:spcBef>
                <a:spcPts val="0"/>
              </a:spcBef>
              <a:buNone/>
            </a:pPr>
            <a:endParaRPr lang="it-IT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Talvolta, ho paura che non ti vedrò più,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mi cresceranno ali taglienti fino 		         [alle nuvole,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ti nasconderai in un occhio 		         [estraneo,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esso si chiuderà come una foglia di 		         [assenzio.</a:t>
            </a:r>
          </a:p>
          <a:p>
            <a:pPr marL="0" indent="0">
              <a:spcBef>
                <a:spcPts val="0"/>
              </a:spcBef>
              <a:buNone/>
            </a:pPr>
            <a:endParaRPr lang="it-IT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allora mi avvicino alle pietre e taccio,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prendo le parole e le annego nel mare.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Fischio alla luna e la faccio sorgere e 		         [la trasformo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un grande amore.</a:t>
            </a:r>
            <a:endParaRPr lang="it-IT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Toamna.wm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988840"/>
            <a:ext cx="3744416" cy="2808312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179512" y="116632"/>
            <a:ext cx="8784976" cy="324272"/>
          </a:xfrm>
          <a:prstGeom prst="rect">
            <a:avLst/>
          </a:prstGeom>
          <a:ln w="6350" cap="rnd"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0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POESIA DI NICHITA STĂNESCU MUSICATA DA</a:t>
            </a:r>
            <a:r>
              <a:rPr lang="it-IT" sz="16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 CANTAUTORE</a:t>
            </a:r>
            <a:r>
              <a:rPr kumimoji="0" lang="ro-RO" sz="1600" b="0" i="0" u="none" strike="noStrike" kern="120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NICU ALIFANTIS</a:t>
            </a:r>
            <a:endParaRPr kumimoji="0" lang="it-IT" sz="1600" b="0" i="0" u="none" strike="noStrike" kern="120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Emotie de Toamna - Nicu Alifantis - YouTube4.wav">
            <a:hlinkClick r:id="" action="ppaction://media"/>
          </p:cNvPr>
          <p:cNvPicPr>
            <a:picLocks noRot="1" noChangeAspect="1"/>
          </p:cNvPicPr>
          <p:nvPr>
            <a:wavAudioFile r:embed="rId2" name="Emotie de Toamna - Nicu Alifantis - YouTube4.wav"/>
          </p:nvPr>
        </p:nvPicPr>
        <p:blipFill>
          <a:blip r:embed="rId5" cstate="print"/>
          <a:stretch>
            <a:fillRect/>
          </a:stretch>
        </p:blipFill>
        <p:spPr>
          <a:xfrm>
            <a:off x="8532440" y="11663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repeatCount="indefinite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4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4499992" y="0"/>
            <a:ext cx="4644008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o-RO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it-IT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RACCONTO SENTIMENTALE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seguito ci vedevamo sempre più 			[spesso.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 stavo a un’estremità dell’ora,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– all’altra,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le due anse di un’anfora.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Solo le parole volavano fra di noi,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avanti e indietro.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loro vortice poteva essere quasi visto,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all’improvviso,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piegavo un ginocchio,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poggiavo il gomito a terra,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solo per vedere l’erba inclinata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dalla caduta di qualche parola,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sotto la zampa di un leone in 			[corsa.</a:t>
            </a:r>
          </a:p>
          <a:p>
            <a:r>
              <a:rPr lang="it-IT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parole ruotavano, </a:t>
            </a:r>
            <a:r>
              <a:rPr lang="it-IT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ruotavano</a:t>
            </a:r>
            <a:r>
              <a:rPr lang="it-IT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fra di noi,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avanti e indietro,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quanto più ti amavo, tanto più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ripetevano, in un vortice quasi visibile,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struttura della materia, dall’inizio.</a:t>
            </a:r>
            <a:endParaRPr kumimoji="0" lang="it-IT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0" y="0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o-RO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it-IT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POVESTE SENTIMENTALĂ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 marL="144000"/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urmă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ne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vedeam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ce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ce mai 			[des.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stăteam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la o margine-a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orei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marL="144000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– la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cealaltă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două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toarte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amforă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 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Numai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cuvintele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zburau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noi,</a:t>
            </a: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înainte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şi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înapoi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 </a:t>
            </a:r>
          </a:p>
          <a:p>
            <a:pPr marL="14400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rtejul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putea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aproape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zărit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deodată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marL="144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îmi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lăsam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un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genunchi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iar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cotul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mi-l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înfigeam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în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pămînt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numai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să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privesc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iarba-nclinată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căderea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vreunui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cuvînt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sub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laba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unui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leu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alergînd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 </a:t>
            </a:r>
          </a:p>
          <a:p>
            <a:pPr marL="144000"/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spc="-2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Cuvintele</a:t>
            </a:r>
            <a:r>
              <a:rPr lang="it-IT" b="1"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 </a:t>
            </a:r>
            <a:r>
              <a:rPr lang="it-IT" b="1" spc="-2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roteau</a:t>
            </a:r>
            <a:r>
              <a:rPr lang="it-IT" b="1"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se </a:t>
            </a:r>
            <a:r>
              <a:rPr lang="it-IT" b="1" spc="-2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roteau</a:t>
            </a:r>
            <a:r>
              <a:rPr lang="it-IT" b="1"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spc="-2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între</a:t>
            </a:r>
            <a:r>
              <a:rPr lang="it-IT" b="1"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noi,</a:t>
            </a: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înainte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şi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înapoi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marL="144000"/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cât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iubeam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mult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atît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repetau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într-un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vîrtej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aproape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văzut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structura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materiei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de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la-nceput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 </a:t>
            </a:r>
            <a:endParaRPr kumimoji="0" lang="it-IT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0" y="0"/>
            <a:ext cx="4355976" cy="6858000"/>
          </a:xfrm>
          <a:prstGeom prst="rect">
            <a:avLst/>
          </a:prstGeom>
        </p:spPr>
        <p:txBody>
          <a:bodyPr tIns="180000" bIns="0">
            <a:noAutofit/>
          </a:bodyPr>
          <a:lstStyle/>
          <a:p>
            <a:pPr marL="180000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it-IT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MINERVA</a:t>
            </a:r>
          </a:p>
          <a:p>
            <a:pPr marL="36000"/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Aceast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femeie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aspr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deveni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zei</a:t>
            </a:r>
            <a:r>
              <a:rPr lang="ro-RO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ţă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Ochii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ei mari,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privirea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ei 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globuri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[negre,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sandaua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ei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ce-nm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rmure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sub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pas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plecat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lama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ierbii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spun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va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deveni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zei</a:t>
            </a:r>
            <a:r>
              <a:rPr lang="ro-RO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ţă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frunzele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ramuri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deodat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nind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deasupra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ei se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fac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fier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fier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sabia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curbat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creanga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d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cu m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na-n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turi.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o-RO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000"/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Desigur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va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deveni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zei</a:t>
            </a:r>
            <a:r>
              <a:rPr lang="ro-RO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ţă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acum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numai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aspra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t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femeie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cu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ochi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mari.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Chiar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lacrima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ochiul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ei, c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nd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pic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it-IT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000"/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fulger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nd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spre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miezul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sferei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mari,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fier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glonte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preschimb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simt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ro-RO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tiu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cum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cur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nd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aceast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femeie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aspr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deveni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va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deveni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zei</a:t>
            </a:r>
            <a:r>
              <a:rPr lang="ro-RO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ţă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o-RO" sz="17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</a:t>
            </a:r>
            <a:r>
              <a:rPr lang="it-IT" sz="17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i-n </a:t>
            </a:r>
            <a:r>
              <a:rPr lang="it-IT" sz="1700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bra</a:t>
            </a:r>
            <a:r>
              <a:rPr lang="ro-RO" sz="17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ţ</a:t>
            </a:r>
            <a:r>
              <a:rPr lang="it-IT" sz="1700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ul</a:t>
            </a:r>
            <a:r>
              <a:rPr lang="it-IT" sz="17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drept</a:t>
            </a:r>
            <a:r>
              <a:rPr lang="it-IT" sz="17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va </a:t>
            </a:r>
            <a:r>
              <a:rPr lang="ro-RO" sz="1700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ţ</a:t>
            </a:r>
            <a:r>
              <a:rPr lang="it-IT" sz="1700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ine-o</a:t>
            </a:r>
            <a:r>
              <a:rPr lang="it-IT" sz="17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raz</a:t>
            </a:r>
            <a:r>
              <a:rPr lang="ro-RO" sz="17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</a:t>
            </a:r>
            <a:r>
              <a:rPr lang="ro-RO" sz="17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lumin</a:t>
            </a:r>
            <a:r>
              <a:rPr lang="ro-RO" sz="17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schimbat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-n lance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grea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de </a:t>
            </a:r>
            <a:r>
              <a:rPr lang="it-IT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fier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 </a:t>
            </a:r>
            <a:endParaRPr kumimoji="0" lang="it-IT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355976" y="0"/>
            <a:ext cx="4788024" cy="6858000"/>
          </a:xfrm>
          <a:prstGeom prst="rect">
            <a:avLst/>
          </a:prstGeom>
        </p:spPr>
        <p:txBody>
          <a:bodyPr tIns="180000">
            <a:noAutofit/>
          </a:bodyPr>
          <a:lstStyle/>
          <a:p>
            <a:pPr marL="180000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</a:t>
            </a:r>
            <a:r>
              <a:rPr lang="ro-RO" sz="1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</a:t>
            </a:r>
            <a:r>
              <a:rPr lang="it-IT" sz="1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</a:t>
            </a:r>
            <a:r>
              <a:rPr lang="it-IT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MINERVA</a:t>
            </a:r>
          </a:p>
          <a:p>
            <a:pPr marL="36000"/>
            <a:r>
              <a:rPr lang="ro-RO" sz="1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Questa</a:t>
            </a: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giovane donna severa</a:t>
            </a:r>
          </a:p>
          <a:p>
            <a:pPr marL="36000"/>
            <a:r>
              <a:rPr kumimoji="0" lang="it-IT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diventerà</a:t>
            </a:r>
            <a:r>
              <a:rPr kumimoji="0" lang="it-IT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una dea.</a:t>
            </a:r>
          </a:p>
          <a:p>
            <a:pPr marL="36000"/>
            <a:r>
              <a:rPr lang="it-IT" sz="1700" b="1" spc="-1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suoi grandi occhi,</a:t>
            </a:r>
            <a:r>
              <a:rPr lang="it-IT" sz="17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lo sguardo nei globi neri,</a:t>
            </a:r>
          </a:p>
          <a:p>
            <a:pPr marL="36000"/>
            <a:endParaRPr kumimoji="0" lang="it-IT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6000"/>
            <a:r>
              <a:rPr kumimoji="0" lang="it-IT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il</a:t>
            </a:r>
            <a:r>
              <a:rPr kumimoji="0" lang="it-IT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sandalo che pietrifica</a:t>
            </a:r>
          </a:p>
          <a:p>
            <a:pPr marL="36000"/>
            <a:r>
              <a:rPr lang="it-IT" sz="17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sotto il passo, inclinata, la lama dell’erba,</a:t>
            </a:r>
          </a:p>
          <a:p>
            <a:pPr marL="36000"/>
            <a:r>
              <a:rPr kumimoji="0" lang="it-IT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 dicono che diventerà una dea.</a:t>
            </a:r>
          </a:p>
          <a:p>
            <a:pPr marL="36000"/>
            <a:r>
              <a:rPr lang="it-IT" sz="17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le foglie sui rami, all’improvviso,</a:t>
            </a:r>
          </a:p>
          <a:p>
            <a:pPr marL="36000"/>
            <a:r>
              <a:rPr kumimoji="0" lang="it-IT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stormendo sopra di lei si fanno di ferro,</a:t>
            </a:r>
          </a:p>
          <a:p>
            <a:pPr marL="36000"/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it-IT" sz="17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ferro come la spada ricurva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il ramo</a:t>
            </a:r>
          </a:p>
          <a:p>
            <a:pPr marL="36000"/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kumimoji="0" lang="it-IT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</a:t>
            </a:r>
            <a:r>
              <a:rPr kumimoji="0" lang="it-IT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lei sposta con la mano.</a:t>
            </a:r>
          </a:p>
          <a:p>
            <a:pPr marL="36000"/>
            <a:endParaRPr lang="it-IT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000"/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Certamente diventerà una dea,</a:t>
            </a:r>
          </a:p>
          <a:p>
            <a:pPr marL="36000"/>
            <a:r>
              <a:rPr kumimoji="0" lang="it-IT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benché</a:t>
            </a:r>
            <a:r>
              <a:rPr kumimoji="0" lang="it-IT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adesso sia soltanto la severa</a:t>
            </a:r>
          </a:p>
          <a:p>
            <a:pPr marL="36000"/>
            <a:r>
              <a:rPr lang="it-IT" sz="17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giovane donna, dagli occhi grandi.</a:t>
            </a:r>
          </a:p>
          <a:p>
            <a:pPr marL="36000"/>
            <a:r>
              <a:rPr lang="it-IT" sz="17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Persino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la lacrima del suo occhio, quando 				[cade</a:t>
            </a:r>
          </a:p>
          <a:p>
            <a:pPr marL="36000"/>
            <a:r>
              <a:rPr lang="it-IT" sz="1700" b="1" spc="-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kumimoji="0" lang="it-IT" sz="1700" b="1" i="0" u="none" strike="noStrike" kern="1200" cap="none" spc="-3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folgorante</a:t>
            </a:r>
            <a:r>
              <a:rPr kumimoji="0" lang="it-IT" sz="1700" b="1" i="0" u="none" strike="noStrike" kern="1200" cap="none" spc="-3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verso il centro della grande sfera,</a:t>
            </a:r>
          </a:p>
          <a:p>
            <a:pPr marL="36000"/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it-IT" sz="17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 ferro di proiettile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si trasforma.</a:t>
            </a:r>
          </a:p>
          <a:p>
            <a:pPr marL="36000"/>
            <a:r>
              <a:rPr kumimoji="0" lang="it-IT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Io</a:t>
            </a:r>
            <a:r>
              <a:rPr kumimoji="0" lang="it-IT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sento e so come tra breve</a:t>
            </a:r>
          </a:p>
          <a:p>
            <a:pPr marL="36000"/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r>
              <a:rPr lang="it-IT" sz="17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uesta</a:t>
            </a:r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giovane donna severa</a:t>
            </a:r>
          </a:p>
          <a:p>
            <a:pPr marL="36000"/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kumimoji="0" lang="it-IT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iventerà</a:t>
            </a:r>
            <a:r>
              <a:rPr kumimoji="0" lang="it-IT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diventerà una dea,</a:t>
            </a:r>
          </a:p>
          <a:p>
            <a:pPr marL="36000"/>
            <a:r>
              <a:rPr lang="it-IT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terrà nel braccio destro un raggio di luce</a:t>
            </a:r>
          </a:p>
          <a:p>
            <a:pPr marL="36000"/>
            <a:r>
              <a:rPr kumimoji="0" lang="it-IT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trasformato</a:t>
            </a:r>
            <a:r>
              <a:rPr kumimoji="0" lang="it-IT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lancia pesante, di ferro.</a:t>
            </a:r>
            <a:endParaRPr kumimoji="0" lang="it-IT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6000"/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1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g.64,portret profil_7.t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835696" y="332656"/>
            <a:ext cx="5544616" cy="6285350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" name="Rettangolo 3"/>
          <p:cNvSpPr/>
          <p:nvPr/>
        </p:nvSpPr>
        <p:spPr>
          <a:xfrm>
            <a:off x="1979712" y="404664"/>
            <a:ext cx="5328592" cy="6048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000"/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</a:p>
          <a:p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AUTOPORTRET</a:t>
            </a:r>
          </a:p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 nu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sunt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altceva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decât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pată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sânge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care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vorbeşte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marL="900000"/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900000"/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900000"/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900000"/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900000"/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900000"/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</a:p>
          <a:p>
            <a:pPr marL="1440000"/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0"/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AUTORITRATTO</a:t>
            </a:r>
          </a:p>
          <a:p>
            <a:pPr marL="1440000"/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 non sono altro che</a:t>
            </a:r>
          </a:p>
          <a:p>
            <a:pPr marL="1440000"/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macchia di sangue</a:t>
            </a:r>
          </a:p>
          <a:p>
            <a:pPr marL="1440000"/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parla.</a:t>
            </a:r>
          </a:p>
          <a:p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it-IT" dirty="0" smtClean="0"/>
          </a:p>
          <a:p>
            <a:endParaRPr lang="it-IT" dirty="0" smtClean="0"/>
          </a:p>
          <a:p>
            <a:pPr algn="ctr"/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albero capovolto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40000"/>
          </a:blip>
          <a:stretch>
            <a:fillRect/>
          </a:stretch>
        </p:blipFill>
        <p:spPr>
          <a:xfrm>
            <a:off x="1214462" y="706707"/>
            <a:ext cx="6165850" cy="6034661"/>
          </a:xfrm>
        </p:spPr>
      </p:pic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0" y="0"/>
            <a:ext cx="4517136" cy="6858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it-IT" sz="18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</a:t>
            </a:r>
            <a:r>
              <a:rPr lang="ro-RO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ARBOR INVERS</a:t>
            </a:r>
            <a:endParaRPr lang="it-IT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marL="0" indent="-1080000">
              <a:spcBef>
                <a:spcPts val="0"/>
              </a:spcBef>
              <a:buNone/>
            </a:pP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Arbor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invers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cu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rădăcinile-n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nt,</a:t>
            </a:r>
          </a:p>
          <a:p>
            <a:pPr marL="0" indent="-1080000">
              <a:spcBef>
                <a:spcPts val="0"/>
              </a:spcBef>
              <a:buNone/>
            </a:pP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-108000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tălpile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late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frunza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platanului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marL="0" indent="-1080000">
              <a:spcBef>
                <a:spcPts val="0"/>
              </a:spcBef>
              <a:buNone/>
            </a:pP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-1080000">
              <a:spcBef>
                <a:spcPts val="0"/>
              </a:spcBef>
              <a:buNone/>
            </a:pP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-1080000">
              <a:spcBef>
                <a:spcPts val="0"/>
              </a:spcBef>
              <a:buNone/>
            </a:pP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aproape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plutind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abia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atingînd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-1080000">
              <a:spcBef>
                <a:spcPts val="0"/>
              </a:spcBef>
              <a:buNone/>
            </a:pP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anotimpurile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anului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mîinile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crestate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frunza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      			[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stejar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-1080000">
              <a:spcBef>
                <a:spcPts val="0"/>
              </a:spcBef>
              <a:buNone/>
            </a:pP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-108000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trunchiul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cu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scorbură-adâncă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-1080000">
              <a:spcBef>
                <a:spcPts val="0"/>
              </a:spcBef>
              <a:buNone/>
            </a:pP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-108000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 care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dorm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urşii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cu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capul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în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jos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în 			[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zadar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-1080000">
              <a:spcBef>
                <a:spcPts val="0"/>
              </a:spcBef>
              <a:buNone/>
            </a:pP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spre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-un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cer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pământ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vrînd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				[s-­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ajungă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………………………………………</a:t>
            </a:r>
          </a:p>
          <a:p>
            <a:pPr marL="0" indent="0">
              <a:spcBef>
                <a:spcPts val="0"/>
              </a:spcBef>
              <a:buNone/>
            </a:pPr>
            <a:endParaRPr lang="fr-FR" sz="18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it-IT" sz="1800" dirty="0" smtClean="0"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26864" y="0"/>
            <a:ext cx="4517136" cy="6858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</a:t>
            </a:r>
          </a:p>
          <a:p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ALBERO CAPOVOLTO</a:t>
            </a:r>
            <a:endParaRPr lang="it-IT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Albero capovolto, con le radici al 	vento,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le piante dei piedi larghe come 	          [la foglia del platano,</a:t>
            </a:r>
          </a:p>
          <a:p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quasi galleggia e tocca appena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stagioni dell’anno.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le mani dentellate come la 	          [foglia di quercia,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il tronco scavato 			          [profondamente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cui dormono gli orsi con la testa 	          [in basso, invano 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volendo arrivare a un cielo di terra.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6" descr="albero capovolt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40000"/>
          </a:blip>
          <a:stretch>
            <a:fillRect/>
          </a:stretch>
        </p:blipFill>
        <p:spPr>
          <a:xfrm>
            <a:off x="1214462" y="476672"/>
            <a:ext cx="6165850" cy="6034661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0" y="0"/>
            <a:ext cx="4517136" cy="6858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Văzut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apă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mereu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foşnind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un vînt de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pămînt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rădăcinile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înfipte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curcubeu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endParaRPr 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-n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culori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ce nu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sînt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</a:pP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Arbor invers am </a:t>
            </a:r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rămas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rupt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			[</a:t>
            </a:r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sferă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 sfera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aceasta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aidoma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				[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geamănă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...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</a:pP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totul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îmi pare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ştiut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dar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nimica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ce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ştiu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ce este nu se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aseamănă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egnaposto contenuto 2"/>
          <p:cNvSpPr>
            <a:spLocks noGrp="1"/>
          </p:cNvSpPr>
          <p:nvPr>
            <p:ph sz="half" idx="1"/>
          </p:nvPr>
        </p:nvSpPr>
        <p:spPr>
          <a:xfrm>
            <a:off x="4499992" y="0"/>
            <a:ext cx="4644008" cy="6858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Visto come nell’acqua, sempre,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stormendo per un vento di terra,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le radici conficcate 		         [nell’arcobaleno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nei colori che non esistono.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Albero capovolto sono rimasto, 	         [staccato dalla sfera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questa sfera uguale,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gemella…</a:t>
            </a: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tutto mi sembra noto, ma niente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 ciò che so assomiglia a ciò che è.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0" y="0"/>
            <a:ext cx="4644008" cy="6858000"/>
          </a:xfrm>
          <a:prstGeom prst="rect">
            <a:avLst/>
          </a:prstGeom>
        </p:spPr>
        <p:txBody>
          <a:bodyPr tIns="216000">
            <a:noAutofit/>
          </a:bodyPr>
          <a:lstStyle/>
          <a:p>
            <a:pPr marL="144000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       </a:t>
            </a:r>
            <a:r>
              <a:rPr lang="ro-RO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NECUVINTELE</a:t>
            </a:r>
            <a:endParaRPr lang="it-IT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it-IT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întins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mine o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frunză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mînă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			[cu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degete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întins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mînă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frunză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			[cu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dinţi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întins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mine o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ramură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un 			[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braţ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întins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braţul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ramură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şi-a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înclinat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mine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trunchiul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[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un măr.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mi-am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înclinat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umărul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un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trunchi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noduros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Auzeam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cum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se-nte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ţ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eşte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seva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lui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bătând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sângele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Auzea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cum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încetineşte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sîngele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meu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suind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seva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am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trecut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 a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trecut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mine.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rămas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un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pom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singur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</a:t>
            </a: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44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om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singur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626864" y="0"/>
            <a:ext cx="4517136" cy="6858000"/>
          </a:xfrm>
          <a:prstGeom prst="rect">
            <a:avLst/>
          </a:prstGeom>
        </p:spPr>
        <p:txBody>
          <a:bodyPr tIns="216000">
            <a:noAutofit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LE NON-PAROLE</a:t>
            </a:r>
          </a:p>
          <a:p>
            <a:endParaRPr lang="it-IT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Lui ha teso verso di me una foglia 	[come una mano con le dita.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 ho teso verso di lui una mano come 	[una foglia con i denti.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Lui ha teso verso di me un ramo come 	[un braccio.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 ho teso verso di lui il braccio come 	[un ramo.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Lui ha piegato verso di me il suo tronco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[come un melo.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 ho piegato verso di lui la spalla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un tronco nodoso.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Sentivo la sua linfa accelerare pulsando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il sangue.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Sentiva il mio sangue rallentare salendo come la linfa.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 sono passato attraverso di lui.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Lui è passato attraverso di me.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 sono rimasto un albero solo.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Lui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uomo solo.</a:t>
            </a:r>
            <a:endParaRPr kumimoji="0" lang="it-IT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uomo vitruvian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1842" y="280027"/>
            <a:ext cx="6516502" cy="6533349"/>
          </a:xfrm>
          <a:prstGeom prst="rect">
            <a:avLst/>
          </a:prstGeom>
        </p:spPr>
      </p:pic>
      <p:sp>
        <p:nvSpPr>
          <p:cNvPr id="2" name="Segnaposto contenuto 2"/>
          <p:cNvSpPr txBox="1">
            <a:spLocks/>
          </p:cNvSpPr>
          <p:nvPr/>
        </p:nvSpPr>
        <p:spPr>
          <a:xfrm>
            <a:off x="0" y="0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</a:t>
            </a:r>
            <a:r>
              <a:rPr lang="vi-VN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LAUD</a:t>
            </a:r>
            <a:r>
              <a:rPr lang="ro-RO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Ă</a:t>
            </a:r>
            <a:r>
              <a:rPr lang="vi-VN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OMULUI</a:t>
            </a:r>
          </a:p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 punctul de vedere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 copacilor,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oarele-i o dungă de căldură,</a:t>
            </a:r>
          </a:p>
          <a:p>
            <a:pPr marL="180000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oamenii 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emoţie copleşitoare...</a:t>
            </a:r>
          </a:p>
          <a:p>
            <a:pPr marL="180000"/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Ei s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nt nişte fructe plimbătoare</a:t>
            </a:r>
          </a:p>
          <a:p>
            <a:pPr marL="180000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ale unui pom cu mult mai mare!</a:t>
            </a:r>
          </a:p>
          <a:p>
            <a:pPr marL="180000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 punctul de vedere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 pietrelor,</a:t>
            </a:r>
          </a:p>
          <a:p>
            <a:pPr marL="180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oarele-i o piatră căzătoare,</a:t>
            </a:r>
          </a:p>
          <a:p>
            <a:pPr marL="180000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oamenii-s o lină apăsare...</a:t>
            </a:r>
          </a:p>
          <a:p>
            <a:pPr marL="180000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nt mişcare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adăugată la mişcare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vi-V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lumina ce-o zăreşti, din soare!</a:t>
            </a:r>
          </a:p>
          <a:p>
            <a:pPr marL="180000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 punctul de vedere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 aerului,</a:t>
            </a:r>
          </a:p>
          <a:p>
            <a:pPr marL="180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oarele-i un aer plin de păsări,</a:t>
            </a:r>
          </a:p>
          <a:p>
            <a:pPr marL="180000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aripă în aripă zbăt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nd.</a:t>
            </a:r>
          </a:p>
          <a:p>
            <a:pPr marL="180000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Oamenii s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nt păsări nema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lnite,</a:t>
            </a:r>
          </a:p>
          <a:p>
            <a:pPr marL="180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 aripi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crescute înlăuntru,</a:t>
            </a:r>
          </a:p>
          <a:p>
            <a:pPr marL="180000"/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 bat, plutind, plan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nd,</a:t>
            </a:r>
          </a:p>
          <a:p>
            <a:pPr marL="180000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într-un aer mai curat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 e gândul!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626864" y="0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o-RO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it-IT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LODE ALL’UOMO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 punto di vista degli alberi,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sole è una striscia di calore,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gli uomini – un’emozione 		            [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travolgente…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Essi sono frutti itineranti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 un albero molto più grande!</a:t>
            </a:r>
          </a:p>
          <a:p>
            <a:pPr marL="180000"/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 punto di vista delle pietre,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sole è una pietra cadente,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Gli uomini una lieve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pressione…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Sono movimento aggiunto al    		             [movimento,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la luce che scorgi, del sole!</a:t>
            </a:r>
          </a:p>
          <a:p>
            <a:pPr marL="180000"/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 punto di vista dell’aria,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sole è un’aria piena di uccelli,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volano ala nell’ala.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Gli uomini sono uccelli mai visti, 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le ali cresciute dentro,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sbattono, fluttuando, planando,</a:t>
            </a:r>
          </a:p>
          <a:p>
            <a:pPr marL="18000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un’aria più pulita – il pensiero!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cerchio ok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/>
          </a:blip>
          <a:stretch>
            <a:fillRect/>
          </a:stretch>
        </p:blipFill>
        <p:spPr>
          <a:xfrm>
            <a:off x="1259632" y="116632"/>
            <a:ext cx="6696744" cy="6696744"/>
          </a:xfrm>
        </p:spPr>
      </p:pic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0" y="0"/>
            <a:ext cx="4517136" cy="6858000"/>
          </a:xfrm>
        </p:spPr>
        <p:txBody>
          <a:bodyPr>
            <a:noAutofit/>
          </a:bodyPr>
          <a:lstStyle/>
          <a:p>
            <a:pPr>
              <a:buNone/>
            </a:pPr>
            <a:endParaRPr lang="it-IT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it-IT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it-IT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o-RO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LECŢIA DESPRE CERC</a:t>
            </a:r>
            <a:endParaRPr lang="it-IT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desenează pe nisip un cerc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după care se taie în două,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 acelaşi băţ de alun se taie în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			[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două.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După aceea se cade în genunchi,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după aceea se cade în </a:t>
            </a:r>
            <a:r>
              <a:rPr lang="ro-R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brînci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După aceea se izbeşte cu fruntea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[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nisipul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i se cere iertare cercului.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indent="0">
              <a:spcBef>
                <a:spcPts val="0"/>
              </a:spcBef>
              <a:buNone/>
            </a:pP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Atât.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26864" y="0"/>
            <a:ext cx="4517136" cy="6858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</a:t>
            </a:r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LEZIONE SUL CERCHIO</a:t>
            </a:r>
            <a:endParaRPr lang="it-IT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disegna sulla sabbia un cerchio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 si taglia in due, 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lo stesso bastone di nocciolo 		[si taglia in due.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 si cade in ginocchio,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 si cade carponi.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 si colpisce la sabbia con la 		[fronte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si chiede perdono al cerchio.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tutto.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0" y="0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ACELA</a:t>
            </a:r>
          </a:p>
          <a:p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 a venit şi mi-a spus: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viaţa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este o absenţă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între două inexistenţe.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 m-am uitat la el lung,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i-am </a:t>
            </a:r>
            <a:r>
              <a:rPr lang="ro-R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surîs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ro-R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pînă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cînd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 izbucnit în </a:t>
            </a:r>
            <a:r>
              <a:rPr lang="ro-R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plîns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626864" y="0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</a:t>
            </a:r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QUELLO</a:t>
            </a:r>
            <a:endParaRPr lang="it-IT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Egli è venuto e mi ha detto: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vita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un’assenza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fra due inesistenze.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 l’ho guardato a lungo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gli ho sorriso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finché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sono scoppiato in lacrime.</a:t>
            </a: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4626864" y="0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</a:t>
            </a:r>
          </a:p>
          <a:p>
            <a:endParaRPr lang="it-IT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it-IT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HAIKU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Oscurando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l’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oscur</a:t>
            </a:r>
            <a:r>
              <a:rPr lang="ro-R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it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à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ecco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porte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della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endParaRPr kumimoji="0" lang="ro-RO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endParaRPr lang="ro-RO" sz="2600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endParaRPr kumimoji="0" lang="ro-RO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lang="ro-RO" sz="1000" dirty="0" smtClean="0">
                <a:latin typeface="Arial" pitchFamily="34" charset="0"/>
                <a:cs typeface="Arial" pitchFamily="34" charset="0"/>
              </a:rPr>
              <a:t>			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lang="ro-RO" sz="1000" dirty="0">
                <a:latin typeface="Arial" pitchFamily="34" charset="0"/>
                <a:cs typeface="Arial" pitchFamily="34" charset="0"/>
              </a:rPr>
              <a:t>	</a:t>
            </a:r>
            <a:r>
              <a:rPr lang="ro-RO" sz="1000" dirty="0" smtClean="0">
                <a:latin typeface="Arial" pitchFamily="34" charset="0"/>
                <a:cs typeface="Arial" pitchFamily="34" charset="0"/>
              </a:rPr>
              <a:t>		Trad. CB</a:t>
            </a:r>
            <a:endParaRPr kumimoji="0" lang="it-IT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152400" y="152400"/>
            <a:ext cx="4517136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0000" marR="0" lvl="0" algn="l" defTabSz="914400" rtl="0" eaLnBrk="1" fontAlgn="auto" latinLnBrk="0" hangingPunct="1"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0000" marR="0" lvl="0" algn="l" defTabSz="914400" rtl="0" eaLnBrk="1" fontAlgn="auto" latinLnBrk="0" hangingPunct="1"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0000" marR="0" lvl="0" algn="l" defTabSz="914400" rtl="0" eaLnBrk="1" fontAlgn="auto" latinLnBrk="0" hangingPunct="1"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0000"/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               </a:t>
            </a:r>
          </a:p>
          <a:p>
            <a:pPr marL="180000"/>
            <a:endParaRPr lang="it-IT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endParaRPr lang="it-IT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HAIKU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Întunecând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întunericul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iată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/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porţile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luminii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000" marR="0" lvl="0" algn="l" defTabSz="914400" rtl="0" eaLnBrk="1" fontAlgn="auto" latinLnBrk="0" hangingPunct="1"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363272" cy="4572000"/>
          </a:xfrm>
        </p:spPr>
        <p:txBody>
          <a:bodyPr/>
          <a:lstStyle/>
          <a:p>
            <a:endParaRPr lang="it-IT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 1983, due mesi prima della sua morte, davanti a una platea di studenti, dirà: «Se mai morirò, sono sicuro che non sarò cibo per i vermi, </a:t>
            </a:r>
            <a:r>
              <a:rPr lang="it-IT" sz="2000" b="1" dirty="0" smtClean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poiché mi sarò trasformato in parola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O, Signore, quanto darei per sapere di essere diventato poesia!»</a:t>
            </a:r>
          </a:p>
          <a:p>
            <a:pPr algn="just"/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it-IT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			</a:t>
            </a:r>
          </a:p>
          <a:p>
            <a:pPr marL="0" indent="0" algn="just">
              <a:buNone/>
            </a:pPr>
            <a:r>
              <a:rPr lang="it-IT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it-IT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</a:t>
            </a:r>
            <a:r>
              <a:rPr lang="ro-RO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</a:t>
            </a:r>
            <a:r>
              <a:rPr lang="it-IT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Tratto da</a:t>
            </a:r>
            <a:r>
              <a:rPr lang="ro-RO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 volume </a:t>
            </a:r>
            <a:r>
              <a:rPr lang="ro-RO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Guerra delle parole</a:t>
            </a:r>
            <a:r>
              <a:rPr lang="ro-RO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Nota bibliografica, p.</a:t>
            </a:r>
            <a:r>
              <a:rPr lang="it-IT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33</a:t>
            </a:r>
            <a:endParaRPr lang="it-IT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173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poeti: </a:t>
            </a:r>
          </a:p>
          <a:p>
            <a:pPr marL="0" indent="0">
              <a:buNone/>
            </a:pP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Anita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Menegozzo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Gianfranco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Chinellato</a:t>
            </a: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gli studenti: </a:t>
            </a:r>
          </a:p>
          <a:p>
            <a:pPr marL="0" indent="0">
              <a:buNone/>
            </a:pP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Valentina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Caldin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2° anno</a:t>
            </a:r>
          </a:p>
          <a:p>
            <a:pPr marL="0" indent="0"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Astrid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Pichler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3° anno</a:t>
            </a:r>
          </a:p>
          <a:p>
            <a:pPr marL="0" indent="0"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Alessandra Zago – 3 ° anno</a:t>
            </a:r>
          </a:p>
          <a:p>
            <a:pPr marL="0" indent="0"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Alberto Vianello – 3°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anno</a:t>
            </a:r>
          </a:p>
          <a:p>
            <a:pPr marL="0" indent="0">
              <a:buNone/>
            </a:pP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		           Venezia, 2 aprile 2013</a:t>
            </a:r>
          </a:p>
          <a:p>
            <a:pPr marL="0" indent="0">
              <a:buNone/>
            </a:pPr>
            <a:endParaRPr lang="ro-RO" sz="1000" dirty="0" smtClean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endParaRPr lang="ro-RO" sz="1000" dirty="0" smtClean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endParaRPr lang="ro-RO" sz="1000" dirty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it-IT" sz="1000" dirty="0" smtClean="0">
                <a:latin typeface="Arial" pitchFamily="34" charset="0"/>
                <a:cs typeface="Arial" pitchFamily="34" charset="0"/>
              </a:rPr>
              <a:t>Presentazione a 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cura di Corina </a:t>
            </a:r>
            <a:r>
              <a:rPr lang="ro-RO" sz="1000" dirty="0" smtClean="0">
                <a:latin typeface="Arial" pitchFamily="34" charset="0"/>
                <a:cs typeface="Arial" pitchFamily="34" charset="0"/>
              </a:rPr>
              <a:t>Bădeliță</a:t>
            </a:r>
            <a:endParaRPr lang="it-IT" sz="1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RINGRAZIANO:</a:t>
            </a:r>
            <a:endParaRPr 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0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26469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ro-RO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o-RO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„Poezia stănesciană reia tradiţia liricii interbelice, făcând totodată, </a:t>
            </a:r>
            <a:r>
              <a:rPr lang="ro-RO" sz="2200" b="1" dirty="0" smtClean="0">
                <a:ln w="1905"/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printr-o sinteză unică </a:t>
            </a:r>
            <a:r>
              <a:rPr lang="ro-RO" sz="2200" b="1" dirty="0" err="1" smtClean="0">
                <a:ln w="1905"/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neomodernă</a:t>
            </a:r>
            <a:r>
              <a:rPr lang="ro-RO" sz="2200" b="1" dirty="0" smtClean="0">
                <a:ln w="1905"/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, trecerea în literatura autohtonă de la modernismul începutului de secol spre postmodernismul sfârşitului de mileniu</a:t>
            </a:r>
            <a:r>
              <a:rPr lang="ro-RO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Prin ea s-a petrecut în poezia românească, după întemeierea ei de către Eminescu, a doua mare mutaţie a structurilor limbajului şi viziunii poetice, prima fiind cea modernistă a interbelicilor.</a:t>
            </a:r>
          </a:p>
          <a:p>
            <a:pPr marL="0" indent="0" algn="just">
              <a:spcBef>
                <a:spcPts val="0"/>
              </a:spcBef>
              <a:buNone/>
            </a:pPr>
            <a:endParaRPr lang="it-IT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o-RO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 fiecare volum al lui Nichita Stănescu s-a produs în literatura noastră o perpetuă revoluţie a limbajului poetic, în jurul cărţilor sale dându-se o </a:t>
            </a:r>
            <a:r>
              <a:rPr lang="ro-RO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adevarată</a:t>
            </a:r>
            <a:r>
              <a:rPr lang="ro-RO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«bătălie a (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neo)modernităţii».” </a:t>
            </a: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2000" dirty="0" smtClean="0">
                <a:latin typeface="Arial" pitchFamily="34" charset="0"/>
                <a:cs typeface="Arial" pitchFamily="34" charset="0"/>
              </a:rPr>
              <a:t>Alexandru Condeescu, Prefață la Nichita Stănescu, </a:t>
            </a:r>
            <a:r>
              <a:rPr lang="ro-RO" sz="2000" i="1" dirty="0" smtClean="0">
                <a:latin typeface="Arial" pitchFamily="34" charset="0"/>
                <a:cs typeface="Arial" pitchFamily="34" charset="0"/>
              </a:rPr>
              <a:t>Opera poetică</a:t>
            </a:r>
            <a:r>
              <a:rPr lang="ro-RO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o-RO" sz="2000" dirty="0" err="1" smtClean="0">
                <a:latin typeface="Arial" pitchFamily="34" charset="0"/>
                <a:cs typeface="Arial" pitchFamily="34" charset="0"/>
              </a:rPr>
              <a:t>vol</a:t>
            </a:r>
            <a:r>
              <a:rPr lang="ro-RO" sz="2000" dirty="0" smtClean="0">
                <a:latin typeface="Arial" pitchFamily="34" charset="0"/>
                <a:cs typeface="Arial" pitchFamily="34" charset="0"/>
              </a:rPr>
              <a:t> I, Editura Humanitas, Bucureşti 1999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51520" y="260648"/>
            <a:ext cx="4265616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</a:t>
            </a:r>
            <a:r>
              <a:rPr lang="vi-VN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NOD 33</a:t>
            </a: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 gândit un mod atâta de </a:t>
            </a:r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dulce</a:t>
            </a: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a se întâlni două cuvinte</a:t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încât în jos înfloreau florile</a:t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sus</a:t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înverzia iarba.</a:t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 gândit un mod atâta de dulce</a:t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</a:t>
            </a: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se izbi două cuvinte</a:t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parcă iarba verde ar înflori</a:t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iar </a:t>
            </a: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florile s-ar ierbi.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sz="half" idx="1"/>
          </p:nvPr>
        </p:nvSpPr>
        <p:spPr>
          <a:xfrm>
            <a:off x="4644008" y="260648"/>
            <a:ext cx="4265616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</a:t>
            </a:r>
            <a:r>
              <a:rPr lang="vi-VN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NOD</a:t>
            </a:r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vi-VN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33</a:t>
            </a: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 pensato un modo talmente  			[dolce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far incontrare due parole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in basso fiorivano i fiori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in alto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nverdiva l’erba.</a:t>
            </a:r>
          </a:p>
          <a:p>
            <a:pPr marL="0" indent="0">
              <a:spcBef>
                <a:spcPts val="0"/>
              </a:spcBef>
              <a:buNone/>
            </a:pP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pensato un modo talmente 			[dolce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far urtare due parole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 sembrava che l’erba verde 			[fiorisse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i fiori s’inerbassero.</a:t>
            </a:r>
          </a:p>
          <a:p>
            <a:pPr marL="0" indent="0">
              <a:spcBef>
                <a:spcPts val="0"/>
              </a:spcBef>
              <a:buNone/>
            </a:pP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it-IT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it-IT" sz="1000" dirty="0" err="1" smtClean="0">
                <a:latin typeface="Arial" pitchFamily="34" charset="0"/>
                <a:cs typeface="Arial" pitchFamily="34" charset="0"/>
              </a:rPr>
              <a:t>Trad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. CB</a:t>
            </a:r>
          </a:p>
          <a:p>
            <a:pPr marL="0" indent="0">
              <a:spcBef>
                <a:spcPts val="0"/>
              </a:spcBef>
              <a:buNone/>
            </a:pPr>
            <a:endPara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5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396280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VOLUMI</a:t>
            </a:r>
            <a:r>
              <a:rPr lang="ro-RO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ANTUMI  IN  ORDINE  CRONOLOGICO:</a:t>
            </a:r>
            <a:endParaRPr lang="it-IT" sz="20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2" y="980728"/>
            <a:ext cx="8856984" cy="5877272"/>
          </a:xfrm>
        </p:spPr>
        <p:txBody>
          <a:bodyPr tIns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Sensul iubirii /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senso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</a:t>
            </a:r>
            <a:r>
              <a:rPr lang="it-IT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’amore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1960</a:t>
            </a:r>
            <a:r>
              <a:rPr lang="ro-RO" sz="1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Editura de Stat pentru Literatură și Artă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spc="-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viziune a sentimentelor / Una visione dei sentimenti</a:t>
            </a:r>
            <a:r>
              <a:rPr lang="ro-RO" sz="1800" b="1" spc="-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1964</a:t>
            </a:r>
            <a:r>
              <a:rPr lang="ro-RO" sz="1800" spc="-30" dirty="0" smtClean="0">
                <a:latin typeface="Arial" pitchFamily="34" charset="0"/>
                <a:cs typeface="Arial" pitchFamily="34" charset="0"/>
              </a:rPr>
              <a:t>, Editura pentru Literatură</a:t>
            </a:r>
            <a:endParaRPr lang="it-IT" sz="1800" spc="-30" dirty="0" smtClean="0">
              <a:latin typeface="Arial" pitchFamily="34" charset="0"/>
              <a:cs typeface="Arial" pitchFamily="34" charset="0"/>
            </a:endParaRP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endParaRPr lang="ro-RO" sz="1800" spc="-30" dirty="0" smtClean="0">
              <a:latin typeface="Arial" pitchFamily="34" charset="0"/>
              <a:cs typeface="Arial" pitchFamily="34" charset="0"/>
            </a:endParaRP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Dreptul la timp /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diritto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al tempo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1965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, Editura Tineretului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 elegii / 11 elegie</a:t>
            </a:r>
            <a:r>
              <a:rPr lang="ro-RO" sz="1800" b="1" dirty="0" smtClean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1966</a:t>
            </a:r>
            <a:r>
              <a:rPr lang="ro-RO" sz="1800" dirty="0" smtClean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, Editura Tineretului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Roşu vertical /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Rosso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verticale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1967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, Editura Militară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Alfa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1967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, Editura Tineretului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Oul şi sfera /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L’uovo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la sfera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1967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, Editura pentru Literatură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Laus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Ptolemaei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,1968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, Editura Tineretului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Necuvintele / Le non-parole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1969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, Editura Tineretului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pământ numit România / Una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terra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chiamata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Romania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1969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, Editura Militară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 dulcele stil clasic /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dolce stil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classico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1970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, Editura Eminescu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Poezii /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Poesie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1970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, Editura Albatros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Belgradul în cinci prieteni /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Belgrado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 </a:t>
            </a:r>
            <a:r>
              <a:rPr lang="ro-RO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cinque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amici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1972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, Editura Dacia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Cartea de recitire / Il libro di rilettura</a:t>
            </a:r>
            <a:r>
              <a:rPr lang="ro-R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1972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, Editura Dacia</a:t>
            </a:r>
            <a:endParaRPr lang="it-IT" sz="1800" dirty="0" smtClean="0">
              <a:latin typeface="Arial" pitchFamily="34" charset="0"/>
              <a:cs typeface="Arial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endParaRPr lang="it-IT" sz="20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endParaRPr lang="ro-RO" sz="2000" dirty="0" smtClean="0">
              <a:latin typeface="Arial" pitchFamily="34" charset="0"/>
              <a:cs typeface="Arial" pitchFamily="34" charset="0"/>
            </a:endParaRPr>
          </a:p>
          <a:p>
            <a:pPr marL="0" lvl="0" indent="0">
              <a:spcBef>
                <a:spcPts val="0"/>
              </a:spcBef>
              <a:buFont typeface="Wingdings" pitchFamily="2" charset="2"/>
              <a:buChar char="v"/>
            </a:pP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608512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Măreţia </a:t>
            </a:r>
            <a:r>
              <a:rPr lang="ro-RO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frigului. Romanul unui sentiment / La grandezza del freddo. Il romanzo di un sentimento,</a:t>
            </a: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1972</a:t>
            </a:r>
            <a:r>
              <a:rPr lang="ro-RO" sz="1800" dirty="0">
                <a:latin typeface="Arial" pitchFamily="34" charset="0"/>
                <a:cs typeface="Arial" pitchFamily="34" charset="0"/>
              </a:rPr>
              <a:t>, Editura Junimea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Clar de inimă / Chiar di luna</a:t>
            </a: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1973</a:t>
            </a:r>
            <a:r>
              <a:rPr lang="ro-RO" sz="1800" dirty="0">
                <a:latin typeface="Arial" pitchFamily="34" charset="0"/>
                <a:cs typeface="Arial" pitchFamily="34" charset="0"/>
              </a:rPr>
              <a:t>, Editura Junimea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Starea poeziei / Lo stato dell</a:t>
            </a:r>
            <a:r>
              <a:rPr lang="it-IT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ro-RO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poesia</a:t>
            </a: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1975</a:t>
            </a:r>
            <a:r>
              <a:rPr lang="ro-RO" sz="1800" dirty="0">
                <a:latin typeface="Arial" pitchFamily="34" charset="0"/>
                <a:cs typeface="Arial" pitchFamily="34" charset="0"/>
              </a:rPr>
              <a:t>, Editura Minerva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Epica Magna</a:t>
            </a: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1978</a:t>
            </a:r>
            <a:r>
              <a:rPr lang="ro-RO" sz="1800" dirty="0">
                <a:latin typeface="Arial" pitchFamily="34" charset="0"/>
                <a:cs typeface="Arial" pitchFamily="34" charset="0"/>
              </a:rPr>
              <a:t>, Editura Junimea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Opere imperfecte / Opere imperfette</a:t>
            </a: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1979</a:t>
            </a:r>
            <a:r>
              <a:rPr lang="ro-RO" sz="1800" dirty="0">
                <a:latin typeface="Arial" pitchFamily="34" charset="0"/>
                <a:cs typeface="Arial" pitchFamily="34" charset="0"/>
              </a:rPr>
              <a:t>, Editura Albatros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Carte de citire, carte de iubire / Libro di rilettura, libro d</a:t>
            </a:r>
            <a:r>
              <a:rPr lang="it-IT" sz="1800" b="1" i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ro-RO" sz="1800" b="1" i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amore</a:t>
            </a:r>
            <a:r>
              <a:rPr lang="ro-RO" sz="1800"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1980</a:t>
            </a:r>
            <a:r>
              <a:rPr lang="ro-RO" sz="1800" spc="-10" dirty="0">
                <a:latin typeface="Arial" pitchFamily="34" charset="0"/>
                <a:cs typeface="Arial" pitchFamily="34" charset="0"/>
              </a:rPr>
              <a:t>, Editura Facla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Noduri şi semne / Nodi e segni</a:t>
            </a: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1982</a:t>
            </a:r>
            <a:r>
              <a:rPr lang="ro-RO" sz="1800" dirty="0">
                <a:latin typeface="Arial" pitchFamily="34" charset="0"/>
                <a:cs typeface="Arial" pitchFamily="34" charset="0"/>
              </a:rPr>
              <a:t>, Editura Cartea Românească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Respirări</a:t>
            </a:r>
            <a:r>
              <a:rPr lang="it-IT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/ Respiri</a:t>
            </a: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1982</a:t>
            </a:r>
            <a:r>
              <a:rPr lang="ro-RO" sz="1800" dirty="0">
                <a:latin typeface="Arial" pitchFamily="34" charset="0"/>
                <a:cs typeface="Arial" pitchFamily="34" charset="0"/>
              </a:rPr>
              <a:t>, Editura Sport-Turism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Strigarea numelui</a:t>
            </a:r>
            <a:r>
              <a:rPr lang="it-IT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/ Chiamare il nome</a:t>
            </a: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1983</a:t>
            </a:r>
            <a:r>
              <a:rPr lang="ro-RO" sz="1800" dirty="0">
                <a:latin typeface="Arial" pitchFamily="34" charset="0"/>
                <a:cs typeface="Arial" pitchFamily="34" charset="0"/>
              </a:rPr>
              <a:t>, Editura Facla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1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112568"/>
          </a:xfrm>
        </p:spPr>
        <p:txBody>
          <a:bodyPr>
            <a:normAutofit/>
          </a:bodyPr>
          <a:lstStyle/>
          <a:p>
            <a:pPr>
              <a:buNone/>
            </a:pPr>
            <a:endParaRPr lang="it-IT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it-IT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guerra delle parole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a cura di Fulvio del Fabbro, traduzione di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Fulvio del Fabbro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e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Alessia Tondini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Le Lettere, Firenze 1999, 486 pp. - </a:t>
            </a:r>
            <a:r>
              <a:rPr lang="it-IT" sz="2000" u="sng" dirty="0" smtClean="0">
                <a:latin typeface="Arial" pitchFamily="34" charset="0"/>
                <a:cs typeface="Arial" pitchFamily="34" charset="0"/>
              </a:rPr>
              <a:t>antologia bilingue fonte delle traduzioni quivi inserite </a:t>
            </a:r>
          </a:p>
          <a:p>
            <a:pPr algn="just">
              <a:buFont typeface="Wingdings" pitchFamily="2" charset="2"/>
              <a:buChar char="v"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it-IT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Undici elegie (L'ultima cena)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a cura di Marin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Mincu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traduzione di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Claudio Parenti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e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Fulvio Del Fabbro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Libri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Scheiwiller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Milano 1987, 119 pp. – edizione bilingue</a:t>
            </a:r>
          </a:p>
          <a:p>
            <a:pPr algn="just">
              <a:buFont typeface="Wingdings" pitchFamily="2" charset="2"/>
              <a:buChar char="v"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vi-VN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Nuovi poeti romeni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a cura di Marco Cugno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e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Marin Mincu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traduzione di </a:t>
            </a:r>
            <a:r>
              <a:rPr lang="vi-VN" sz="2000" b="1" dirty="0" smtClean="0">
                <a:latin typeface="Arial" pitchFamily="34" charset="0"/>
                <a:cs typeface="Arial" pitchFamily="34" charset="0"/>
              </a:rPr>
              <a:t>Marco Cugno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Vallecchi Editore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Firenze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1986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315 p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Nichita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St</a:t>
            </a:r>
            <a:r>
              <a:rPr lang="ro-RO" sz="2000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nescu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pp. 73-96,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antologia bilingue </a:t>
            </a:r>
            <a:endParaRPr lang="vi-VN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251520" y="332656"/>
            <a:ext cx="8640960" cy="756320"/>
          </a:xfrm>
          <a:prstGeom prst="rect">
            <a:avLst/>
          </a:prstGeom>
          <a:ln w="6350" cap="rnd">
            <a:noFill/>
          </a:ln>
        </p:spPr>
        <p:txBody>
          <a:bodyPr vert="horz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TRADUZIONI  IN  LINGUA  ITALIANA  NELLE  BIBLIOTECHE  D’ITALIA</a:t>
            </a:r>
            <a:r>
              <a:rPr kumimoji="0" lang="ro-RO" sz="2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</a:t>
            </a:r>
            <a:endParaRPr kumimoji="0" lang="it-IT" sz="20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0" y="0"/>
            <a:ext cx="4517136" cy="6858000"/>
          </a:xfrm>
          <a:prstGeom prst="rect">
            <a:avLst/>
          </a:prstGeom>
        </p:spPr>
        <p:txBody>
          <a:bodyPr tIns="180000" bIns="144000">
            <a:noAutofit/>
          </a:bodyPr>
          <a:lstStyle/>
          <a:p>
            <a:r>
              <a:rPr lang="ro-RO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SÎNT UN OM VIU</a:t>
            </a:r>
          </a:p>
          <a:p>
            <a:r>
              <a:rPr lang="ro-RO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Sînt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un om viu.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Nimic din ce-i omenesc, nu mi-e străin.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Abia am timp să mă mir că exist, dar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mă bucur totdeauna că </a:t>
            </a:r>
            <a:r>
              <a:rPr lang="ro-RO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sînt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 mă realizez deplin niciodată,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pentru că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 o idee din ce în ce mai bună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despre viaţă.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Mă cutremură diferenţa dintre mine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 firul ierbii,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dintre mine şi lei,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dintre mine şi insulele de lumină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ale stelelor.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Dintre mine şi numere,</a:t>
            </a:r>
          </a:p>
          <a:p>
            <a:r>
              <a:rPr lang="ro-RO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bunăoară între mine şi 2, între mine şi 3.</a:t>
            </a:r>
          </a:p>
          <a:p>
            <a:endParaRPr lang="ro-RO" b="1" spc="-1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 şi-un defect, un păcat: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iau în serios iarba,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iau în serios leii,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mişcările aproape perfecte ale cerului.</a:t>
            </a:r>
          </a:p>
          <a:p>
            <a:endParaRPr lang="ro-RO" spc="-1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ro-RO" sz="19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626864" y="0"/>
            <a:ext cx="4517136" cy="6858000"/>
          </a:xfrm>
          <a:prstGeom prst="rect">
            <a:avLst/>
          </a:prstGeom>
        </p:spPr>
        <p:txBody>
          <a:bodyPr tIns="180000" bIns="144000">
            <a:noAutofit/>
          </a:bodyPr>
          <a:lstStyle/>
          <a:p>
            <a:r>
              <a:rPr lang="ro-RO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</a:t>
            </a:r>
            <a:r>
              <a:rPr lang="it-IT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SONO UN UOMO VIVO</a:t>
            </a:r>
            <a:endParaRPr lang="ro-RO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Sono un uomo vivo.</a:t>
            </a:r>
          </a:p>
          <a:p>
            <a:r>
              <a:rPr lang="it-IT" b="1"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Niente di ciò che è umano mi è estraneo.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 appena il tempo di stupirmi di 			[esistere, ma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sono sempre felice di essere.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 mi realizzo mai pienamente,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perché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 un’idea sempre migliore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della vita.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 turba la differenza fra me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il filo d’erba,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fra me e i leoni,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fra me e le isole di luce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delle stelle.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Fra me e i numeri,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 esempio fra me e il 2, fra me e il 3.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 anche un difetto, un vizio: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prendo sul serio l’erba,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prendo sul serio i leoni,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movimenti quasi perfetti del cielo.</a:t>
            </a:r>
          </a:p>
          <a:p>
            <a:endParaRPr lang="ro-RO" spc="-1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ro-RO" sz="19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19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0" y="0"/>
            <a:ext cx="4517136" cy="6858000"/>
          </a:xfrm>
          <a:prstGeom prst="rect">
            <a:avLst/>
          </a:prstGeom>
        </p:spPr>
        <p:txBody>
          <a:bodyPr tIns="180000" bIns="180000">
            <a:noAutofit/>
          </a:bodyPr>
          <a:lstStyle/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Şi-o rană întâmplătoare la mână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mă face să văd prin ea,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 printr-un ochean,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durerile lumii, războaiele.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Dintr-o astfel de </a:t>
            </a:r>
            <a:r>
              <a:rPr lang="ro-RO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întîmplare</a:t>
            </a:r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 s-a tras marea înţelegere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 care-o am pentru Ulise – şi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admiraţia ce i-o port</a:t>
            </a:r>
          </a:p>
          <a:p>
            <a:r>
              <a:rPr lang="ro-RO" b="1"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bărbatului cu chip ursuz, Dante Alighieri.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 greu mi-aş putea imagina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</a:t>
            </a:r>
            <a:r>
              <a:rPr lang="ro-RO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pămînt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pustiu, rotindu-se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în jurul soarelui...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(Poate şi fiindcă există pe lume</a:t>
            </a:r>
          </a:p>
          <a:p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astfel de versuri.)</a:t>
            </a:r>
          </a:p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Îmi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lace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să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râd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deşi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râd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rar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având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mereu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câte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treabă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călătorind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cu o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plută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la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nesfârşit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oceanul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oval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al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fant</a:t>
            </a:r>
            <a:r>
              <a:rPr lang="ro-R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ziei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626864" y="0"/>
            <a:ext cx="4517136" cy="6858000"/>
          </a:xfrm>
          <a:prstGeom prst="rect">
            <a:avLst/>
          </a:prstGeom>
        </p:spPr>
        <p:txBody>
          <a:bodyPr tIns="180000" bIns="180000">
            <a:no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una ferita casuale alla mano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 fa vedere attraverso di essa,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in un cannocchiale,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dolori del mondo, le guerre.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un simile fatto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derivata la grande comprensione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ho per Ulisse – e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l’ammirazione che provo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 l’uomo dall’aspetto burbero, Dante 		[Alighieri.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Difficilmente potrei immaginarmi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terra deserta, che ruota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intorno al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sole…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(Forse anche perché al mondo esistono versi di questo tipo.)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 piace ridere, benché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rida raramente, avendo sempre qualcosa da fare, viaggiando con una 		[zattera, all’infinito,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sull’oceano ovale della fantasia.</a:t>
            </a:r>
          </a:p>
          <a:p>
            <a:endParaRPr lang="ro-R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it-IT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1335</TotalTime>
  <Words>1273</Words>
  <Application>Microsoft Office PowerPoint</Application>
  <PresentationFormat>Presentazione su schermo (4:3)</PresentationFormat>
  <Paragraphs>742</Paragraphs>
  <Slides>28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30" baseType="lpstr">
      <vt:lpstr>Carta</vt:lpstr>
      <vt:lpstr>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VOLUMI  ANTUMI  IN  ORDINE  CRONOLOGICO: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POETA vs LA POESIA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 RINGRAZIANO: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NICHITA STĂNESCU</dc:title>
  <dc:creator> </dc:creator>
  <cp:lastModifiedBy>Acer_User</cp:lastModifiedBy>
  <cp:revision>192</cp:revision>
  <dcterms:created xsi:type="dcterms:W3CDTF">2013-04-01T08:32:57Z</dcterms:created>
  <dcterms:modified xsi:type="dcterms:W3CDTF">2013-04-04T04:56:30Z</dcterms:modified>
</cp:coreProperties>
</file>